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6" r:id="rId4"/>
    <p:sldMasterId id="2147483717" r:id="rId5"/>
    <p:sldMasterId id="2147483718" r:id="rId6"/>
    <p:sldMasterId id="2147483719" r:id="rId7"/>
    <p:sldMasterId id="2147483720" r:id="rId8"/>
    <p:sldMasterId id="214748372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</p:sldIdLst>
  <p:sldSz cy="5143500" cx="9144000"/>
  <p:notesSz cx="6858000" cy="9144000"/>
  <p:embeddedFontLst>
    <p:embeddedFont>
      <p:font typeface="Lato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  <p:embeddedFont>
      <p:font typeface="Karla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1.xml"/><Relationship Id="rId75" Type="http://schemas.openxmlformats.org/officeDocument/2006/relationships/font" Target="fonts/Karla-regular.fntdata"/><Relationship Id="rId30" Type="http://schemas.openxmlformats.org/officeDocument/2006/relationships/slide" Target="slides/slide20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3.xml"/><Relationship Id="rId77" Type="http://schemas.openxmlformats.org/officeDocument/2006/relationships/font" Target="fonts/Karla-italic.fntdata"/><Relationship Id="rId32" Type="http://schemas.openxmlformats.org/officeDocument/2006/relationships/slide" Target="slides/slide22.xml"/><Relationship Id="rId76" Type="http://schemas.openxmlformats.org/officeDocument/2006/relationships/font" Target="fonts/Karla-bold.fntdata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8" Type="http://schemas.openxmlformats.org/officeDocument/2006/relationships/font" Target="fonts/Karla-boldItalic.fntdata"/><Relationship Id="rId71" Type="http://schemas.openxmlformats.org/officeDocument/2006/relationships/font" Target="fonts/HelveticaNeue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font" Target="fonts/Lato-bold.fntdata"/><Relationship Id="rId23" Type="http://schemas.openxmlformats.org/officeDocument/2006/relationships/slide" Target="slides/slide13.xml"/><Relationship Id="rId67" Type="http://schemas.openxmlformats.org/officeDocument/2006/relationships/font" Target="fonts/Lato-regular.fntdata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Lato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uzzfeed.com/?utm_term=.ohAXKl33Q#.osrGJRddM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083e37110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083e37110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083e3711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083e3711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3211147e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3211147e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3211147e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3211147e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3211147e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3211147e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3211147eb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3211147eb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3211147eb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3211147eb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3211147eb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3211147eb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3211147eb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3211147eb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083e3711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083e3711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211147eb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211147eb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083e37110_1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083e37110_1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3211147eb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3211147eb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3211147eb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3211147eb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3211147eb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3211147eb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3211147eb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3211147eb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 of the contrast between thin and thick fonts!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Thin fonts work better on darker backgrounds.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 on the right: use white on colored/dark backgrounds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thick white font on the green background doesn’t look very nice (at the bottom)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3211147eb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3211147eb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 of the contrast between thin and thick fonts!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Thin fonts work better on darker backgrounds.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 on the right: use white on colored/dark backgrounds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thick white font on the green background doesn’t look very nice (at the bottom)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3211147eb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3211147eb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083e3711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083e3711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083e3711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083e3711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083e3711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083e3711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3211147e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3211147e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2a879e07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2a879e07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083e3711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083e3711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3211147eb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3211147eb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Now we’re going to talk about some of the main ones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Side note: color and typography - that’s all you need to create a really nice minimalistic site -&gt; very trendy!!!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3211147eb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3211147eb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 not enough time to go through every color. Take a look! makes notes!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083e3711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083e3711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083e37110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083e37110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 not enough time to go through every color. Take a look! makes notes!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083e37110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083e37110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 not enough time to go through every color. Take a look! makes notes!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083e37110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083e37110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 not enough time to go through every color. Take a look! makes notes!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083e37110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083e37110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083e3711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083e3711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 not enough time to go through every color. Take a look! makes notes!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083e3711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083e3711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2a879e07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2a879e07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3211147eb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3211147eb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“Different colors evoke different emotions” wow sounds FAMILIAR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First color that comes to mind is RED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One of the most important colors to humans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Red is the first color for languages universally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Very emotionally/perceptually strong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 often used as a main background - would get very tiring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More often used as accent color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Used typically as stop/cancel color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3211147eb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3211147eb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Super bright color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Also tends to be more of an accent color than background/text color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Background - gets tiring after a time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 color - would be hard to read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Associated with trendiness + creativity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Buzzfeed!!!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https://www.buzzfeed.com/?utm_term=.ohAXKl33Q#.osrGJRddM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It’s very vibrant + attention-grabbing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Big statement - we are a bold company!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Often used as a warning - ex: traffic lights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43211147eb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43211147eb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 fact: blue is the most common favorite color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Neutral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Think blue jeans!!!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Much easier on the eyes than red or yellow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 be used more on backgrounds because of this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Trust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on social media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FB, Behance, LinkedIn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Safe + reasonable choice, not going to offend anyone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 going to break anything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083e3711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083e3711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083e3711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083e3711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 not enough time to go through every color. Take a look! makes notes!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3211147eb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3211147eb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Limit colors to 2-3 main ones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Keeps from being too crazy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Wdd.io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Three main colors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Having those three colors for different actions allows you to quickly differentiate b/w tasks you’re completing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3211147eb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3211147eb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3211147eb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3211147eb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theres only so much font size you can go until theres nothings smaller and its harder to read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43211147eb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43211147eb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doesn’t take any graphic design talent to add a colored rectangle to your UI, and it can go a long way towards making your site feel more “designed.”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3211147eb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3211147eb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doesn’t take any graphic design talent to add a colored rectangle to your UI, and it can go a long way towards making your site feel more “designed.”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083e3711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083e3711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3211147eb_1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3211147eb_1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Very things in the natural world are pure black and so using #000000 in your designs will come off as harsh and unnatural.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3211147eb_1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3211147eb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Karla"/>
              <a:buChar char="●"/>
            </a:pPr>
            <a:r>
              <a:rPr lang="en" sz="12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When you’re working with typography + color, think about legibility, not just aesthetics</a:t>
            </a:r>
            <a:endParaRPr sz="12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Karla"/>
              <a:buChar char="●"/>
            </a:pPr>
            <a:r>
              <a:rPr lang="en" sz="12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Also color on white! </a:t>
            </a:r>
            <a:endParaRPr sz="12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Karla"/>
              <a:buChar char="●"/>
            </a:pPr>
            <a:r>
              <a:rPr b="1" lang="en" sz="12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Main point: AVOID BLACK ON COLOR!!!</a:t>
            </a:r>
            <a:endParaRPr b="1" sz="12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Clr>
                <a:srgbClr val="535353"/>
              </a:buClr>
              <a:buSzPts val="1200"/>
              <a:buFont typeface="Karla"/>
              <a:buChar char="●"/>
            </a:pPr>
            <a:r>
              <a:rPr lang="en" sz="12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Most of emphasis is established by providing strong contrast between colors</a:t>
            </a:r>
            <a:endParaRPr b="1" sz="1200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3211147eb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3211147eb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3211147eb_1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3211147eb_1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3211147eb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3211147eb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3211147eb_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3211147eb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Examples of how white on color is effective. black on color less so, and color on black is nice.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083e3711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083e3711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083e3711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083e3711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3211147eb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3211147eb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083e3711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083e3711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3211147e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3211147e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" showMasterSp="0">
  <p:cSld name="TITLE_AND_BODY_1">
    <p:bg>
      <p:bgPr>
        <a:solidFill>
          <a:srgbClr val="75C36E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Lecture)" showMasterSp="0">
  <p:cSld name="TITLE_AND_BODY_1_1">
    <p:bg>
      <p:bgPr>
        <a:solidFill>
          <a:srgbClr val="6191C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/>
        </p:nvSpPr>
        <p:spPr>
          <a:xfrm>
            <a:off x="502925" y="1028700"/>
            <a:ext cx="5394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Sit with anyone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21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0" name="Google Shape;70;p21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21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2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4" name="Google Shape;74;p2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2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23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8" name="Google Shape;78;p23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9" name="Google Shape;79;p23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" showMasterSp="0">
  <p:cSld name="TITLE_AND_BODY_1">
    <p:bg>
      <p:bgPr>
        <a:solidFill>
          <a:srgbClr val="75C36E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4" name="Google Shape;94;p29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31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9" name="Google Shape;99;p31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" name="Google Shape;100;p31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3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3" name="Google Shape;103;p3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3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33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7" name="Google Shape;107;p33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08" name="Google Shape;108;p33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F3F3F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4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Design)" showMasterSp="0">
  <p:cSld name="TITLE_AND_BODY_1">
    <p:bg>
      <p:bgPr>
        <a:solidFill>
          <a:srgbClr val="75C36E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8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Programming)" showMasterSp="0">
  <p:cSld name="TITLE_AND_BODY_1_1">
    <p:bg>
      <p:bgPr>
        <a:solidFill>
          <a:srgbClr val="6191C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9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0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ttendance">
  <p:cSld name="CUSTOM_2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1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Attendance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29" name="Google Shape;12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9475" y="1844875"/>
            <a:ext cx="425050" cy="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2_2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Questions?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2" name="Google Shape;13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2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1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EFEFE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3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4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40" name="Google Shape;140;p45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47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45" name="Google Shape;145;p47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Google Shape;146;p47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Internal)" showMasterSp="0">
  <p:cSld name="Opening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48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DE6868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49" name="Google Shape;149;p48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6868"/>
              </a:buClr>
              <a:buSzPts val="3000"/>
              <a:buNone/>
              <a:defRPr i="0" sz="3000" u="none" cap="none" strike="noStrike">
                <a:solidFill>
                  <a:srgbClr val="DE68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48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49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53" name="Google Shape;153;p49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49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50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57" name="Google Shape;157;p50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8" name="Google Shape;158;p50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50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" showMasterSp="0">
  <p:cSld name="TITLE_AND_BODY_1">
    <p:bg>
      <p:bgPr>
        <a:solidFill>
          <a:srgbClr val="75C36E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3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 1" showMasterSp="0">
  <p:cSld name="TITLE_AND_BODY_1_2">
    <p:bg>
      <p:bgPr>
        <a:solidFill>
          <a:srgbClr val="75C36E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4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Starting 7:15 due to rain 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Lecture)" showMasterSp="0">
  <p:cSld name="TITLE_AND_BODY_1_1">
    <p:bg>
      <p:bgPr>
        <a:solidFill>
          <a:srgbClr val="6191C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5"/>
          <p:cNvSpPr txBox="1"/>
          <p:nvPr/>
        </p:nvSpPr>
        <p:spPr>
          <a:xfrm>
            <a:off x="502925" y="1028700"/>
            <a:ext cx="5394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Sit with friends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6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7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8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77" name="Google Shape;177;p58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9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60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82" name="Google Shape;182;p60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Google Shape;183;p60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61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86" name="Google Shape;186;p61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61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62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90" name="Google Shape;190;p62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91" name="Google Shape;191;p62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62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" showMasterSp="0">
  <p:cSld name="TITLE_AND_BODY_1">
    <p:bg>
      <p:bgPr>
        <a:solidFill>
          <a:srgbClr val="75C36E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5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Hands-on) 1" showMasterSp="0">
  <p:cSld name="TITLE_AND_BODY_1_2">
    <p:bg>
      <p:bgPr>
        <a:solidFill>
          <a:srgbClr val="75C36E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6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Lecture)" showMasterSp="0">
  <p:cSld name="TITLE_AND_BODY_1_1">
    <p:bg>
      <p:bgPr>
        <a:solidFill>
          <a:srgbClr val="6191C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7"/>
          <p:cNvSpPr txBox="1"/>
          <p:nvPr/>
        </p:nvSpPr>
        <p:spPr>
          <a:xfrm>
            <a:off x="502925" y="1028700"/>
            <a:ext cx="5394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Sit with friends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8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0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10" name="Google Shape;210;p70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1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7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15" name="Google Shape;215;p7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7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73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19" name="Google Shape;219;p73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73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74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23" name="Google Shape;223;p74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4" name="Google Shape;224;p74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74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6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Fall 2018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3" name="Google Shape;83;p24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4" name="Google Shape;84;p24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18" name="Google Shape;118;p36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19" name="Google Shape;119;p36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1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2" name="Google Shape;162;p51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3" name="Google Shape;163;p51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Fall 2018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3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95" name="Google Shape;195;p63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96" name="Google Shape;196;p63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Fall 2018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Relationship Id="rId4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dd.io/go/OH" TargetMode="External"/><Relationship Id="rId4" Type="http://schemas.openxmlformats.org/officeDocument/2006/relationships/hyperlink" Target="https://wdd.io/go/project-signup" TargetMode="External"/><Relationship Id="rId5" Type="http://schemas.openxmlformats.org/officeDocument/2006/relationships/hyperlink" Target="http://wdd.io/go/absenc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44.gif"/><Relationship Id="rId5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0.gif"/><Relationship Id="rId5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51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bbble.com/shots/3819786-Why-Slack-Motion" TargetMode="External"/><Relationship Id="rId4" Type="http://schemas.openxmlformats.org/officeDocument/2006/relationships/image" Target="../media/image24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discord.gg" TargetMode="External"/><Relationship Id="rId4" Type="http://schemas.openxmlformats.org/officeDocument/2006/relationships/image" Target="../media/image52.gif"/><Relationship Id="rId5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bbble.com/shots/2262761-Mobile-Blog-App-Interface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5"/>
          <p:cNvSpPr/>
          <p:nvPr/>
        </p:nvSpPr>
        <p:spPr>
          <a:xfrm>
            <a:off x="5154183" y="1899650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Brenda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1" name="Google Shape;231;p75"/>
          <p:cNvSpPr/>
          <p:nvPr/>
        </p:nvSpPr>
        <p:spPr>
          <a:xfrm>
            <a:off x="6675125" y="3454142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Waitlisted/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Auditors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2" name="Google Shape;232;p75"/>
          <p:cNvSpPr/>
          <p:nvPr/>
        </p:nvSpPr>
        <p:spPr>
          <a:xfrm>
            <a:off x="5154183" y="2676912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Jessica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3" name="Google Shape;233;p75"/>
          <p:cNvSpPr/>
          <p:nvPr/>
        </p:nvSpPr>
        <p:spPr>
          <a:xfrm>
            <a:off x="5154175" y="1117850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Heidi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4" name="Google Shape;234;p75"/>
          <p:cNvSpPr/>
          <p:nvPr/>
        </p:nvSpPr>
        <p:spPr>
          <a:xfrm>
            <a:off x="5154183" y="3454152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Nicole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5" name="Google Shape;235;p75"/>
          <p:cNvSpPr/>
          <p:nvPr/>
        </p:nvSpPr>
        <p:spPr>
          <a:xfrm>
            <a:off x="6675125" y="1117862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Jessie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6" name="Google Shape;236;p75"/>
          <p:cNvSpPr/>
          <p:nvPr/>
        </p:nvSpPr>
        <p:spPr>
          <a:xfrm>
            <a:off x="5602600" y="457200"/>
            <a:ext cx="205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Front</a:t>
            </a:r>
            <a:endParaRPr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7" name="Google Shape;237;p75"/>
          <p:cNvSpPr/>
          <p:nvPr/>
        </p:nvSpPr>
        <p:spPr>
          <a:xfrm>
            <a:off x="6675125" y="1895102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Linus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8" name="Google Shape;238;p75"/>
          <p:cNvSpPr/>
          <p:nvPr/>
        </p:nvSpPr>
        <p:spPr>
          <a:xfrm>
            <a:off x="6675125" y="2674617"/>
            <a:ext cx="1429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Steven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4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Type can be used to portray very different emotions.</a:t>
            </a:r>
            <a:endParaRPr b="1"/>
          </a:p>
        </p:txBody>
      </p:sp>
      <p:pic>
        <p:nvPicPr>
          <p:cNvPr id="290" name="Google Shape;29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88" y="1648247"/>
            <a:ext cx="3694052" cy="184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960" y="1648236"/>
            <a:ext cx="3694052" cy="184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Families</a:t>
            </a:r>
            <a:endParaRPr/>
          </a:p>
        </p:txBody>
      </p:sp>
      <p:sp>
        <p:nvSpPr>
          <p:cNvPr id="297" name="Google Shape;297;p85"/>
          <p:cNvSpPr txBox="1"/>
          <p:nvPr>
            <p:ph idx="1" type="body"/>
          </p:nvPr>
        </p:nvSpPr>
        <p:spPr>
          <a:xfrm>
            <a:off x="521050" y="1150950"/>
            <a:ext cx="2032500" cy="3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Serif Fonts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8" name="Google Shape;298;p85"/>
          <p:cNvSpPr txBox="1"/>
          <p:nvPr/>
        </p:nvSpPr>
        <p:spPr>
          <a:xfrm>
            <a:off x="-45275" y="1449750"/>
            <a:ext cx="5424600" cy="16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Has a little </a:t>
            </a:r>
            <a:r>
              <a:rPr b="1"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flick</a:t>
            </a: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 where the letterforms terminate</a:t>
            </a:r>
            <a:endParaRPr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Feels </a:t>
            </a:r>
            <a:r>
              <a:rPr b="1"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classy </a:t>
            </a: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and </a:t>
            </a:r>
            <a:r>
              <a:rPr b="1"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formal</a:t>
            </a:r>
            <a:endParaRPr b="1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lang="en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Times New Roman, default font without CSS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9" name="Google Shape;299;p85"/>
          <p:cNvSpPr txBox="1"/>
          <p:nvPr>
            <p:ph idx="1" type="body"/>
          </p:nvPr>
        </p:nvSpPr>
        <p:spPr>
          <a:xfrm>
            <a:off x="502925" y="2805000"/>
            <a:ext cx="2032500" cy="3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Sans-</a:t>
            </a:r>
            <a:r>
              <a:rPr b="1" lang="en" sz="1800"/>
              <a:t>Serif Fonts</a:t>
            </a:r>
            <a:endParaRPr b="1" sz="1800"/>
          </a:p>
        </p:txBody>
      </p:sp>
      <p:sp>
        <p:nvSpPr>
          <p:cNvPr id="300" name="Google Shape;300;p85"/>
          <p:cNvSpPr txBox="1"/>
          <p:nvPr/>
        </p:nvSpPr>
        <p:spPr>
          <a:xfrm>
            <a:off x="-45275" y="3113425"/>
            <a:ext cx="5424600" cy="16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Does not have a </a:t>
            </a:r>
            <a:r>
              <a:rPr b="1"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flick</a:t>
            </a:r>
            <a:endParaRPr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Feels </a:t>
            </a:r>
            <a:r>
              <a:rPr b="1"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modern</a:t>
            </a:r>
            <a:endParaRPr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Karl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Arial, Helvetica Neue, Avenir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01" name="Google Shape;301;p85"/>
          <p:cNvPicPr preferRelativeResize="0"/>
          <p:nvPr/>
        </p:nvPicPr>
        <p:blipFill rotWithShape="1">
          <a:blip r:embed="rId3">
            <a:alphaModFix/>
          </a:blip>
          <a:srcRect b="0" l="0" r="32989" t="0"/>
          <a:stretch/>
        </p:blipFill>
        <p:spPr>
          <a:xfrm>
            <a:off x="5202350" y="1170325"/>
            <a:ext cx="3438725" cy="28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font should I use for </a:t>
            </a:r>
            <a:r>
              <a:rPr lang="en">
                <a:solidFill>
                  <a:srgbClr val="75C36E"/>
                </a:solidFill>
              </a:rPr>
              <a:t>content</a:t>
            </a:r>
            <a:r>
              <a:rPr lang="en"/>
              <a:t>?</a:t>
            </a:r>
            <a:endParaRPr/>
          </a:p>
        </p:txBody>
      </p:sp>
      <p:pic>
        <p:nvPicPr>
          <p:cNvPr id="307" name="Google Shape;307;p86"/>
          <p:cNvPicPr preferRelativeResize="0"/>
          <p:nvPr/>
        </p:nvPicPr>
        <p:blipFill rotWithShape="1">
          <a:blip r:embed="rId3">
            <a:alphaModFix/>
          </a:blip>
          <a:srcRect b="11402" l="0" r="0" t="0"/>
          <a:stretch/>
        </p:blipFill>
        <p:spPr>
          <a:xfrm>
            <a:off x="999300" y="1663776"/>
            <a:ext cx="3153851" cy="24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6"/>
          <p:cNvPicPr preferRelativeResize="0"/>
          <p:nvPr/>
        </p:nvPicPr>
        <p:blipFill rotWithShape="1">
          <a:blip r:embed="rId4">
            <a:alphaModFix/>
          </a:blip>
          <a:srcRect b="11402" l="0" r="0" t="0"/>
          <a:stretch/>
        </p:blipFill>
        <p:spPr>
          <a:xfrm>
            <a:off x="4566213" y="1663782"/>
            <a:ext cx="3578437" cy="245135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86"/>
          <p:cNvSpPr txBox="1"/>
          <p:nvPr/>
        </p:nvSpPr>
        <p:spPr>
          <a:xfrm>
            <a:off x="5027594" y="1169500"/>
            <a:ext cx="2920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Sans-serif → image-heavy</a:t>
            </a:r>
            <a:endParaRPr b="1" sz="1800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86"/>
          <p:cNvSpPr txBox="1"/>
          <p:nvPr/>
        </p:nvSpPr>
        <p:spPr>
          <a:xfrm>
            <a:off x="1514973" y="1169500"/>
            <a:ext cx="212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rPr>
              <a:t>Serif </a:t>
            </a:r>
            <a:r>
              <a:rPr b="1" lang="en" sz="1800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→</a:t>
            </a:r>
            <a:r>
              <a:rPr b="1" lang="en" sz="18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rPr>
              <a:t> text-heavy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7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font should I use for </a:t>
            </a:r>
            <a:r>
              <a:rPr lang="en">
                <a:solidFill>
                  <a:srgbClr val="75C36E"/>
                </a:solidFill>
              </a:rPr>
              <a:t>emotion</a:t>
            </a:r>
            <a:r>
              <a:rPr lang="en"/>
              <a:t>?</a:t>
            </a:r>
            <a:endParaRPr/>
          </a:p>
        </p:txBody>
      </p:sp>
      <p:sp>
        <p:nvSpPr>
          <p:cNvPr id="316" name="Google Shape;316;p87"/>
          <p:cNvSpPr txBox="1"/>
          <p:nvPr/>
        </p:nvSpPr>
        <p:spPr>
          <a:xfrm>
            <a:off x="5027594" y="1169500"/>
            <a:ext cx="2920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Sans-serif → </a:t>
            </a:r>
            <a:r>
              <a:rPr b="1" lang="en" sz="1800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modern</a:t>
            </a:r>
            <a:endParaRPr b="1" sz="1800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87"/>
          <p:cNvSpPr txBox="1"/>
          <p:nvPr/>
        </p:nvSpPr>
        <p:spPr>
          <a:xfrm>
            <a:off x="1514973" y="1169500"/>
            <a:ext cx="212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rPr>
              <a:t>Serif </a:t>
            </a:r>
            <a:r>
              <a:rPr b="1" lang="en" sz="1800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→</a:t>
            </a:r>
            <a:r>
              <a:rPr b="1" lang="en" sz="18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rPr>
              <a:t> classy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18" name="Google Shape;3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75" y="1663775"/>
            <a:ext cx="3286223" cy="245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87"/>
          <p:cNvPicPr preferRelativeResize="0"/>
          <p:nvPr/>
        </p:nvPicPr>
        <p:blipFill rotWithShape="1">
          <a:blip r:embed="rId4">
            <a:alphaModFix/>
          </a:blip>
          <a:srcRect b="14201" l="9941" r="9498" t="13747"/>
          <a:stretch/>
        </p:blipFill>
        <p:spPr>
          <a:xfrm>
            <a:off x="4566225" y="1663775"/>
            <a:ext cx="3702700" cy="2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8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Generally, use </a:t>
            </a:r>
            <a:r>
              <a:rPr lang="en">
                <a:solidFill>
                  <a:srgbClr val="75C36E"/>
                </a:solidFill>
              </a:rPr>
              <a:t>2-3 fonts</a:t>
            </a:r>
            <a:r>
              <a:rPr lang="en"/>
              <a:t> per website</a:t>
            </a:r>
            <a:endParaRPr b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Use weights to create proper hierarchy, think of type as blocks.</a:t>
            </a:r>
            <a:endParaRPr b="1"/>
          </a:p>
        </p:txBody>
      </p:sp>
      <p:pic>
        <p:nvPicPr>
          <p:cNvPr id="330" name="Google Shape;330;p89"/>
          <p:cNvPicPr preferRelativeResize="0"/>
          <p:nvPr/>
        </p:nvPicPr>
        <p:blipFill rotWithShape="1">
          <a:blip r:embed="rId3">
            <a:alphaModFix/>
          </a:blip>
          <a:srcRect b="21571" l="30765" r="25767" t="23200"/>
          <a:stretch/>
        </p:blipFill>
        <p:spPr>
          <a:xfrm>
            <a:off x="441974" y="768425"/>
            <a:ext cx="4483827" cy="32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89"/>
          <p:cNvSpPr/>
          <p:nvPr/>
        </p:nvSpPr>
        <p:spPr>
          <a:xfrm>
            <a:off x="4853925" y="1130750"/>
            <a:ext cx="3647400" cy="537900"/>
          </a:xfrm>
          <a:prstGeom prst="rect">
            <a:avLst/>
          </a:prstGeom>
          <a:solidFill>
            <a:srgbClr val="75C3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353"/>
              </a:solidFill>
            </a:endParaRPr>
          </a:p>
        </p:txBody>
      </p:sp>
      <p:sp>
        <p:nvSpPr>
          <p:cNvPr id="332" name="Google Shape;332;p89"/>
          <p:cNvSpPr/>
          <p:nvPr/>
        </p:nvSpPr>
        <p:spPr>
          <a:xfrm>
            <a:off x="4853925" y="1923625"/>
            <a:ext cx="3647400" cy="330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353"/>
              </a:solidFill>
            </a:endParaRPr>
          </a:p>
        </p:txBody>
      </p:sp>
      <p:sp>
        <p:nvSpPr>
          <p:cNvPr id="333" name="Google Shape;333;p89"/>
          <p:cNvSpPr/>
          <p:nvPr/>
        </p:nvSpPr>
        <p:spPr>
          <a:xfrm>
            <a:off x="4853925" y="2406300"/>
            <a:ext cx="3647400" cy="1327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35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550" y="456775"/>
            <a:ext cx="6612874" cy="371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90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Mixing and Matching Fonts Properly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1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is not an exact science.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aligned when it </a:t>
            </a:r>
            <a:r>
              <a:rPr lang="en">
                <a:solidFill>
                  <a:srgbClr val="75C36E"/>
                </a:solidFill>
              </a:rPr>
              <a:t>feels </a:t>
            </a:r>
            <a:r>
              <a:rPr lang="en"/>
              <a:t>aligned.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2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Grids can be useful! but,</a:t>
            </a:r>
            <a:endParaRPr b="1"/>
          </a:p>
        </p:txBody>
      </p:sp>
      <p:pic>
        <p:nvPicPr>
          <p:cNvPr id="350" name="Google Shape;35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00" y="499300"/>
            <a:ext cx="7180950" cy="36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92"/>
          <p:cNvSpPr txBox="1"/>
          <p:nvPr/>
        </p:nvSpPr>
        <p:spPr>
          <a:xfrm>
            <a:off x="1860100" y="3709275"/>
            <a:ext cx="883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square grid</a:t>
            </a:r>
            <a:endParaRPr sz="1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2" name="Google Shape;352;p92"/>
          <p:cNvSpPr txBox="1"/>
          <p:nvPr/>
        </p:nvSpPr>
        <p:spPr>
          <a:xfrm>
            <a:off x="4084375" y="3709275"/>
            <a:ext cx="883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12-column</a:t>
            </a:r>
            <a:endParaRPr sz="1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3" name="Google Shape;353;p92"/>
          <p:cNvSpPr txBox="1"/>
          <p:nvPr/>
        </p:nvSpPr>
        <p:spPr>
          <a:xfrm>
            <a:off x="6445875" y="3709275"/>
            <a:ext cx="883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5</a:t>
            </a:r>
            <a:r>
              <a:rPr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-column</a:t>
            </a:r>
            <a:endParaRPr sz="1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93"/>
          <p:cNvPicPr preferRelativeResize="0"/>
          <p:nvPr/>
        </p:nvPicPr>
        <p:blipFill rotWithShape="1">
          <a:blip r:embed="rId3">
            <a:alphaModFix/>
          </a:blip>
          <a:srcRect b="0" l="30916" r="29748" t="0"/>
          <a:stretch/>
        </p:blipFill>
        <p:spPr>
          <a:xfrm>
            <a:off x="4612726" y="76200"/>
            <a:ext cx="3491950" cy="49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93"/>
          <p:cNvPicPr preferRelativeResize="0"/>
          <p:nvPr/>
        </p:nvPicPr>
        <p:blipFill rotWithShape="1">
          <a:blip r:embed="rId4">
            <a:alphaModFix/>
          </a:blip>
          <a:srcRect b="0" l="28653" r="28291" t="0"/>
          <a:stretch/>
        </p:blipFill>
        <p:spPr>
          <a:xfrm>
            <a:off x="782425" y="1275"/>
            <a:ext cx="3936924" cy="51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93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Sometimes, you just gotta eyeball it.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6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244" name="Google Shape;244;p76"/>
          <p:cNvSpPr txBox="1"/>
          <p:nvPr>
            <p:ph idx="1" type="body"/>
          </p:nvPr>
        </p:nvSpPr>
        <p:spPr>
          <a:xfrm>
            <a:off x="457200" y="1028700"/>
            <a:ext cx="8229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Ask us questions :) Join us at OH's: </a:t>
            </a:r>
            <a:r>
              <a:rPr lang="en" u="sng">
                <a:solidFill>
                  <a:schemeClr val="lt2"/>
                </a:solidFill>
                <a:hlinkClick r:id="rId3"/>
              </a:rPr>
              <a:t>wdd.io/go/OH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Homework 4 will be up later tonight :)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Group project starts today</a:t>
            </a:r>
            <a:endParaRPr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>
                <a:solidFill>
                  <a:schemeClr val="lt2"/>
                </a:solidFill>
              </a:rPr>
              <a:t>Team sign-up before end of Wednesday: </a:t>
            </a:r>
            <a:r>
              <a:rPr lang="en" u="sng">
                <a:hlinkClick r:id="rId4"/>
              </a:rPr>
              <a:t>wdd.io/go/project-signup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>
                <a:solidFill>
                  <a:schemeClr val="lt2"/>
                </a:solidFill>
              </a:rPr>
              <a:t>More will be posted on portal/Piazza &amp; we'll talk about it more later today</a:t>
            </a:r>
            <a:endParaRPr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</a:pPr>
            <a:r>
              <a:rPr lang="en">
                <a:solidFill>
                  <a:schemeClr val="lt2"/>
                </a:solidFill>
              </a:rPr>
              <a:t>For this week: You'll only need to form a group of 3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Midterms? Absence form: </a:t>
            </a:r>
            <a:r>
              <a:rPr lang="en" u="sng">
                <a:solidFill>
                  <a:schemeClr val="lt2"/>
                </a:solidFill>
                <a:hlinkClick r:id="rId5"/>
              </a:rPr>
              <a:t>wdd.io/go/absence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</a:rPr>
              <a:t>If you receive 0 for homework 1, let us know!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4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Pick a font that has a lot of </a:t>
            </a:r>
            <a:r>
              <a:rPr b="1" lang="en">
                <a:solidFill>
                  <a:srgbClr val="75C36E"/>
                </a:solidFill>
              </a:rPr>
              <a:t>weights</a:t>
            </a:r>
            <a:r>
              <a:rPr b="1" lang="en"/>
              <a:t>.</a:t>
            </a:r>
            <a:endParaRPr b="1"/>
          </a:p>
        </p:txBody>
      </p:sp>
      <p:pic>
        <p:nvPicPr>
          <p:cNvPr id="366" name="Google Shape;366;p94"/>
          <p:cNvPicPr preferRelativeResize="0"/>
          <p:nvPr/>
        </p:nvPicPr>
        <p:blipFill rotWithShape="1">
          <a:blip r:embed="rId3">
            <a:alphaModFix/>
          </a:blip>
          <a:srcRect b="20337" l="0" r="0" t="19458"/>
          <a:stretch/>
        </p:blipFill>
        <p:spPr>
          <a:xfrm>
            <a:off x="462513" y="914400"/>
            <a:ext cx="8127527" cy="275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5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Use line-spacing between </a:t>
            </a:r>
            <a:r>
              <a:rPr b="1" lang="en">
                <a:solidFill>
                  <a:srgbClr val="75C36E"/>
                </a:solidFill>
              </a:rPr>
              <a:t>x1.2 - x1.5</a:t>
            </a:r>
            <a:endParaRPr b="1">
              <a:solidFill>
                <a:srgbClr val="75C36E"/>
              </a:solidFill>
            </a:endParaRPr>
          </a:p>
        </p:txBody>
      </p:sp>
      <p:pic>
        <p:nvPicPr>
          <p:cNvPr id="372" name="Google Shape;37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00" y="228600"/>
            <a:ext cx="7503925" cy="421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6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Cut down text width!</a:t>
            </a:r>
            <a:endParaRPr b="1"/>
          </a:p>
        </p:txBody>
      </p:sp>
      <p:pic>
        <p:nvPicPr>
          <p:cNvPr id="378" name="Google Shape;37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75" y="221350"/>
            <a:ext cx="7394449" cy="41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7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Use Contrast</a:t>
            </a:r>
            <a:endParaRPr b="1"/>
          </a:p>
        </p:txBody>
      </p:sp>
      <p:pic>
        <p:nvPicPr>
          <p:cNvPr id="384" name="Google Shape;38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1257300"/>
            <a:ext cx="46672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3535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Use Contrast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90" name="Google Shape;39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1257300"/>
            <a:ext cx="46672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9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but how do a </a:t>
            </a:r>
            <a:r>
              <a:rPr lang="en">
                <a:solidFill>
                  <a:srgbClr val="75C36E"/>
                </a:solidFill>
              </a:rPr>
              <a:t>choose</a:t>
            </a:r>
            <a:r>
              <a:rPr lang="en"/>
              <a:t> a font?</a:t>
            </a:r>
            <a:endParaRPr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0"/>
          <p:cNvSpPr txBox="1"/>
          <p:nvPr>
            <p:ph idx="4294967295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Start with one typeface.</a:t>
            </a:r>
            <a:endParaRPr b="1"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401" name="Google Shape;40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546" y="914392"/>
            <a:ext cx="4686925" cy="25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00"/>
          <p:cNvSpPr txBox="1"/>
          <p:nvPr/>
        </p:nvSpPr>
        <p:spPr>
          <a:xfrm>
            <a:off x="2587800" y="3632713"/>
            <a:ext cx="3968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5C36E"/>
                </a:solidFill>
                <a:latin typeface="Karla"/>
                <a:ea typeface="Karla"/>
                <a:cs typeface="Karla"/>
                <a:sym typeface="Karla"/>
              </a:rPr>
              <a:t>Number (100-900) determines </a:t>
            </a:r>
            <a:r>
              <a:rPr b="1" lang="en">
                <a:solidFill>
                  <a:srgbClr val="75C36E"/>
                </a:solidFill>
                <a:latin typeface="Karla"/>
                <a:ea typeface="Karla"/>
                <a:cs typeface="Karla"/>
                <a:sym typeface="Karla"/>
              </a:rPr>
              <a:t>font thickness</a:t>
            </a:r>
            <a:endParaRPr b="1">
              <a:solidFill>
                <a:srgbClr val="75C36E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01"/>
          <p:cNvSpPr txBox="1"/>
          <p:nvPr>
            <p:ph idx="4294967295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/>
              <a:t>Use Google Fonts!</a:t>
            </a:r>
            <a:endParaRPr b="1" sz="1200"/>
          </a:p>
        </p:txBody>
      </p:sp>
      <p:pic>
        <p:nvPicPr>
          <p:cNvPr id="408" name="Google Shape;408;p101"/>
          <p:cNvPicPr preferRelativeResize="0"/>
          <p:nvPr/>
        </p:nvPicPr>
        <p:blipFill rotWithShape="1">
          <a:blip r:embed="rId3">
            <a:alphaModFix/>
          </a:blip>
          <a:srcRect b="0" l="0" r="5589" t="0"/>
          <a:stretch/>
        </p:blipFill>
        <p:spPr>
          <a:xfrm>
            <a:off x="2076212" y="705875"/>
            <a:ext cx="4900126" cy="32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02"/>
          <p:cNvSpPr txBox="1"/>
          <p:nvPr>
            <p:ph idx="4294967295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/>
              <a:t>Adobe Typekit is really good, too.</a:t>
            </a:r>
            <a:endParaRPr b="1" sz="1200"/>
          </a:p>
        </p:txBody>
      </p:sp>
      <p:pic>
        <p:nvPicPr>
          <p:cNvPr id="414" name="Google Shape;41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175" y="414600"/>
            <a:ext cx="5748175" cy="379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50" y="493088"/>
            <a:ext cx="7394449" cy="415732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03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Source - </a:t>
            </a:r>
            <a:r>
              <a:rPr b="1" lang="en">
                <a:highlight>
                  <a:srgbClr val="FFFFFF"/>
                </a:highlight>
              </a:rPr>
              <a:t>tinyurl.com/y7xvudcu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7"/>
          <p:cNvSpPr txBox="1"/>
          <p:nvPr>
            <p:ph type="title"/>
          </p:nvPr>
        </p:nvSpPr>
        <p:spPr>
          <a:xfrm>
            <a:off x="914400" y="2476500"/>
            <a:ext cx="5669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 and Color</a:t>
            </a:r>
            <a:br>
              <a:rPr lang="en"/>
            </a:br>
            <a:r>
              <a:rPr b="0" lang="en" sz="1600">
                <a:solidFill>
                  <a:schemeClr val="lt2"/>
                </a:solidFill>
              </a:rPr>
              <a:t>More tools to convey emotion and information!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77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Week 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5C36E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Part 2 - Color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6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When we talk about color, think about it like this.</a:t>
            </a:r>
            <a:endParaRPr b="1"/>
          </a:p>
        </p:txBody>
      </p:sp>
      <p:pic>
        <p:nvPicPr>
          <p:cNvPr id="435" name="Google Shape;43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911" y="690425"/>
            <a:ext cx="3181950" cy="31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7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three main components of color --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5C36E"/>
                </a:solidFill>
              </a:rPr>
              <a:t>hue,</a:t>
            </a:r>
            <a:r>
              <a:rPr lang="en"/>
              <a:t> saturation, and </a:t>
            </a:r>
            <a:r>
              <a:rPr lang="en">
                <a:solidFill>
                  <a:schemeClr val="dk2"/>
                </a:solidFill>
              </a:rPr>
              <a:t>brightness.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Hue -- what color it is.</a:t>
            </a:r>
            <a:endParaRPr b="1"/>
          </a:p>
        </p:txBody>
      </p:sp>
      <p:pic>
        <p:nvPicPr>
          <p:cNvPr id="446" name="Google Shape;44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891" y="406925"/>
            <a:ext cx="2924460" cy="219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125" y="568988"/>
            <a:ext cx="2583482" cy="1937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08"/>
          <p:cNvPicPr preferRelativeResize="0"/>
          <p:nvPr/>
        </p:nvPicPr>
        <p:blipFill rotWithShape="1">
          <a:blip r:embed="rId5">
            <a:alphaModFix/>
          </a:blip>
          <a:srcRect b="30318" l="1984" r="1695" t="28704"/>
          <a:stretch/>
        </p:blipFill>
        <p:spPr>
          <a:xfrm>
            <a:off x="1506125" y="2678776"/>
            <a:ext cx="5543908" cy="14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0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Saturation -- how much grey is mixed in, or how bold a color is.</a:t>
            </a:r>
            <a:endParaRPr b="1"/>
          </a:p>
        </p:txBody>
      </p:sp>
      <p:pic>
        <p:nvPicPr>
          <p:cNvPr id="454" name="Google Shape;45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" y="1377950"/>
            <a:ext cx="5684576" cy="189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525" y="2218101"/>
            <a:ext cx="2551050" cy="191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825" y="147675"/>
            <a:ext cx="2526450" cy="18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0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Brightness -- how much black is mixed in.</a:t>
            </a:r>
            <a:endParaRPr b="1"/>
          </a:p>
        </p:txBody>
      </p:sp>
      <p:pic>
        <p:nvPicPr>
          <p:cNvPr id="462" name="Google Shape;46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51575"/>
            <a:ext cx="4012114" cy="391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375" y="147688"/>
            <a:ext cx="2526450" cy="189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9375" y="2227337"/>
            <a:ext cx="2526442" cy="189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11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can not only represent a color of a mood, but can also lead to people experiencing that mood.</a:t>
            </a:r>
            <a:endParaRPr i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12"/>
          <p:cNvSpPr txBox="1"/>
          <p:nvPr>
            <p:ph idx="1" type="body"/>
          </p:nvPr>
        </p:nvSpPr>
        <p:spPr>
          <a:xfrm>
            <a:off x="502925" y="4462125"/>
            <a:ext cx="61452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Color can often push an emotional narrative, useful for storytelling -- Firewatch</a:t>
            </a:r>
            <a:endParaRPr b="1"/>
          </a:p>
        </p:txBody>
      </p:sp>
      <p:grpSp>
        <p:nvGrpSpPr>
          <p:cNvPr id="475" name="Google Shape;475;p112"/>
          <p:cNvGrpSpPr/>
          <p:nvPr/>
        </p:nvGrpSpPr>
        <p:grpSpPr>
          <a:xfrm>
            <a:off x="896075" y="351150"/>
            <a:ext cx="7064753" cy="3979598"/>
            <a:chOff x="112800" y="351150"/>
            <a:chExt cx="7064753" cy="3979598"/>
          </a:xfrm>
        </p:grpSpPr>
        <p:pic>
          <p:nvPicPr>
            <p:cNvPr id="476" name="Google Shape;476;p112"/>
            <p:cNvPicPr preferRelativeResize="0"/>
            <p:nvPr/>
          </p:nvPicPr>
          <p:blipFill rotWithShape="1">
            <a:blip r:embed="rId3">
              <a:alphaModFix/>
            </a:blip>
            <a:srcRect b="0" l="-3629" r="3629" t="0"/>
            <a:stretch/>
          </p:blipFill>
          <p:spPr>
            <a:xfrm>
              <a:off x="112800" y="2431975"/>
              <a:ext cx="3506813" cy="1896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973" y="351150"/>
              <a:ext cx="3379644" cy="1896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97900" y="2429700"/>
              <a:ext cx="3379642" cy="1901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112"/>
            <p:cNvPicPr preferRelativeResize="0"/>
            <p:nvPr/>
          </p:nvPicPr>
          <p:blipFill rotWithShape="1">
            <a:blip r:embed="rId6">
              <a:alphaModFix/>
            </a:blip>
            <a:srcRect b="0" l="0" r="2752" t="0"/>
            <a:stretch/>
          </p:blipFill>
          <p:spPr>
            <a:xfrm>
              <a:off x="3797900" y="351150"/>
              <a:ext cx="3379653" cy="18965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3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in our users’ biological responses that connects colors to emotions. 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8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1 - </a:t>
            </a:r>
            <a:r>
              <a:rPr lang="en">
                <a:solidFill>
                  <a:srgbClr val="75C36E"/>
                </a:solidFill>
              </a:rPr>
              <a:t>Typography</a:t>
            </a:r>
            <a:endParaRPr>
              <a:solidFill>
                <a:srgbClr val="75C36E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4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</a:t>
            </a:r>
            <a:endParaRPr/>
          </a:p>
        </p:txBody>
      </p:sp>
      <p:sp>
        <p:nvSpPr>
          <p:cNvPr id="490" name="Google Shape;490;p114"/>
          <p:cNvSpPr txBox="1"/>
          <p:nvPr/>
        </p:nvSpPr>
        <p:spPr>
          <a:xfrm>
            <a:off x="-45275" y="1612100"/>
            <a:ext cx="5424600" cy="2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Strong and </a:t>
            </a:r>
            <a:r>
              <a:rPr b="1" lang="en">
                <a:solidFill>
                  <a:srgbClr val="CC0000"/>
                </a:solidFill>
                <a:latin typeface="Karla"/>
                <a:ea typeface="Karla"/>
                <a:cs typeface="Karla"/>
                <a:sym typeface="Karla"/>
              </a:rPr>
              <a:t>Emotionally Intense</a:t>
            </a: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Color</a:t>
            </a:r>
            <a:endParaRPr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Can represent love, sexuality, or violence.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Karl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Incites “danger response”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Karl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Often used as an accent color </a:t>
            </a:r>
            <a:b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rather than a main focal color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Karl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Red is noticeable, used for </a:t>
            </a:r>
            <a:r>
              <a:rPr b="1"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cancelling. </a:t>
            </a: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Think</a:t>
            </a:r>
            <a:b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i="1"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stop, do not enter, or rejected password.</a:t>
            </a:r>
            <a:endParaRPr i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91" name="Google Shape;49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625" y="2468847"/>
            <a:ext cx="1596176" cy="159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14"/>
          <p:cNvPicPr preferRelativeResize="0"/>
          <p:nvPr/>
        </p:nvPicPr>
        <p:blipFill rotWithShape="1">
          <a:blip r:embed="rId4">
            <a:alphaModFix/>
          </a:blip>
          <a:srcRect b="15269" l="10568" r="17040" t="15262"/>
          <a:stretch/>
        </p:blipFill>
        <p:spPr>
          <a:xfrm>
            <a:off x="4775950" y="2468850"/>
            <a:ext cx="2226176" cy="15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950" y="662350"/>
            <a:ext cx="2226176" cy="166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Yellow</a:t>
            </a:r>
            <a:endParaRPr/>
          </a:p>
        </p:txBody>
      </p:sp>
      <p:sp>
        <p:nvSpPr>
          <p:cNvPr id="499" name="Google Shape;499;p115"/>
          <p:cNvSpPr txBox="1"/>
          <p:nvPr/>
        </p:nvSpPr>
        <p:spPr>
          <a:xfrm>
            <a:off x="-45275" y="1678350"/>
            <a:ext cx="5424600" cy="2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Bright and </a:t>
            </a:r>
            <a:r>
              <a:rPr b="1"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creative </a:t>
            </a: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color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Karla"/>
              <a:buChar char="•"/>
            </a:pPr>
            <a:r>
              <a:rPr b="1"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Shopping websites</a:t>
            </a: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- induces </a:t>
            </a:r>
            <a:b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quick decision making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Karl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Prone to making text hard to </a:t>
            </a:r>
            <a:b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read due to lack of contrast </a:t>
            </a:r>
            <a:r>
              <a:rPr b="1" lang="en">
                <a:solidFill>
                  <a:srgbClr val="FFFF00"/>
                </a:solidFill>
                <a:latin typeface="Karla"/>
                <a:ea typeface="Karla"/>
                <a:cs typeface="Karla"/>
                <a:sym typeface="Karla"/>
              </a:rPr>
              <a:t>like this</a:t>
            </a:r>
            <a:endParaRPr b="1">
              <a:solidFill>
                <a:srgbClr val="FFFF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Karl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Very widely used as a warning sign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00" name="Google Shape;50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600" y="2571750"/>
            <a:ext cx="1850799" cy="12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15"/>
          <p:cNvPicPr preferRelativeResize="0"/>
          <p:nvPr/>
        </p:nvPicPr>
        <p:blipFill rotWithShape="1">
          <a:blip r:embed="rId4">
            <a:alphaModFix/>
          </a:blip>
          <a:srcRect b="12597" l="0" r="0" t="33520"/>
          <a:stretch/>
        </p:blipFill>
        <p:spPr>
          <a:xfrm>
            <a:off x="6501050" y="861176"/>
            <a:ext cx="2428025" cy="13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15"/>
          <p:cNvPicPr preferRelativeResize="0"/>
          <p:nvPr/>
        </p:nvPicPr>
        <p:blipFill rotWithShape="1">
          <a:blip r:embed="rId5">
            <a:alphaModFix/>
          </a:blip>
          <a:srcRect b="0" l="0" r="6872" t="0"/>
          <a:stretch/>
        </p:blipFill>
        <p:spPr>
          <a:xfrm>
            <a:off x="6567827" y="1803371"/>
            <a:ext cx="2027963" cy="208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0925" y="861175"/>
            <a:ext cx="1880150" cy="14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sp>
        <p:nvSpPr>
          <p:cNvPr id="509" name="Google Shape;509;p116"/>
          <p:cNvSpPr txBox="1"/>
          <p:nvPr/>
        </p:nvSpPr>
        <p:spPr>
          <a:xfrm>
            <a:off x="-45275" y="1678350"/>
            <a:ext cx="5424600" cy="2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b="1" lang="en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</a:rPr>
              <a:t>Reliable and calm</a:t>
            </a:r>
            <a:r>
              <a:rPr b="1"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color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Karl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Used for corporate audiences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Karl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Appetite “suppressor”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Karl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Suitable for many  general-purpose</a:t>
            </a:r>
            <a:b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websites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10" name="Google Shape;51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750" y="633950"/>
            <a:ext cx="2445269" cy="183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16"/>
          <p:cNvPicPr preferRelativeResize="0"/>
          <p:nvPr/>
        </p:nvPicPr>
        <p:blipFill rotWithShape="1">
          <a:blip r:embed="rId4">
            <a:alphaModFix/>
          </a:blip>
          <a:srcRect b="0" l="8165" r="8165" t="0"/>
          <a:stretch/>
        </p:blipFill>
        <p:spPr>
          <a:xfrm>
            <a:off x="6195752" y="2692005"/>
            <a:ext cx="2445273" cy="134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16"/>
          <p:cNvPicPr preferRelativeResize="0"/>
          <p:nvPr/>
        </p:nvPicPr>
        <p:blipFill rotWithShape="1">
          <a:blip r:embed="rId5">
            <a:alphaModFix/>
          </a:blip>
          <a:srcRect b="0" l="11808" r="11762" t="0"/>
          <a:stretch/>
        </p:blipFill>
        <p:spPr>
          <a:xfrm>
            <a:off x="4218725" y="2691996"/>
            <a:ext cx="1826119" cy="134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7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a color’s cultural, narrative and psychological contexts, a designer can alter the meaning of their work and change its impact on users.</a:t>
            </a:r>
            <a:endParaRPr i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1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Use Dribbble to look at designs by color!</a:t>
            </a:r>
            <a:endParaRPr b="1"/>
          </a:p>
        </p:txBody>
      </p:sp>
      <p:pic>
        <p:nvPicPr>
          <p:cNvPr id="523" name="Google Shape;523;p118"/>
          <p:cNvPicPr preferRelativeResize="0"/>
          <p:nvPr/>
        </p:nvPicPr>
        <p:blipFill rotWithShape="1">
          <a:blip r:embed="rId3">
            <a:alphaModFix/>
          </a:blip>
          <a:srcRect b="5546" l="0" r="0" t="17637"/>
          <a:stretch/>
        </p:blipFill>
        <p:spPr>
          <a:xfrm>
            <a:off x="1131700" y="604625"/>
            <a:ext cx="6651725" cy="31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19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Scheme: Themes</a:t>
            </a:r>
            <a:endParaRPr/>
          </a:p>
        </p:txBody>
      </p:sp>
      <p:sp>
        <p:nvSpPr>
          <p:cNvPr id="529" name="Google Shape;529;p119"/>
          <p:cNvSpPr txBox="1"/>
          <p:nvPr/>
        </p:nvSpPr>
        <p:spPr>
          <a:xfrm>
            <a:off x="-45275" y="1525950"/>
            <a:ext cx="5424600" cy="2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Use </a:t>
            </a:r>
            <a:r>
              <a:rPr b="1"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2-3 main colors</a:t>
            </a: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for your website</a:t>
            </a:r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b="1" lang="en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</a:rPr>
              <a:t>Primary Color - </a:t>
            </a: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theme for your website, navigation bar, logo icon, etc.</a:t>
            </a:r>
            <a:endParaRPr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"/>
              <a:buChar char="•"/>
            </a:pPr>
            <a:r>
              <a:rPr b="1" lang="en">
                <a:solidFill>
                  <a:srgbClr val="75C36E"/>
                </a:solidFill>
                <a:latin typeface="Karla"/>
                <a:ea typeface="Karla"/>
                <a:cs typeface="Karla"/>
                <a:sym typeface="Karla"/>
              </a:rPr>
              <a:t>Secondary Color -</a:t>
            </a:r>
            <a:r>
              <a:rPr b="1" lang="en">
                <a:solidFill>
                  <a:srgbClr val="6191C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an alternative accent, submit buttons, call to actions</a:t>
            </a:r>
            <a:endParaRPr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Char char="•"/>
            </a:pPr>
            <a:r>
              <a:rPr b="1"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Cancel Color -</a:t>
            </a:r>
            <a:r>
              <a:rPr lang="en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 grab the user’s attention, warnings, cancel buttons</a:t>
            </a:r>
            <a:endParaRPr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30" name="Google Shape;53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550" y="1409700"/>
            <a:ext cx="23812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35353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423" y="1488163"/>
            <a:ext cx="6223151" cy="21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20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Use transparency to de-emphasize elements!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21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Use color and weight to create hierarchy instead of size</a:t>
            </a:r>
            <a:endParaRPr b="1"/>
          </a:p>
        </p:txBody>
      </p:sp>
      <p:pic>
        <p:nvPicPr>
          <p:cNvPr id="542" name="Google Shape;54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888" y="1028700"/>
            <a:ext cx="7222225" cy="27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22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Colors can be used as accents!</a:t>
            </a:r>
            <a:endParaRPr b="1"/>
          </a:p>
        </p:txBody>
      </p:sp>
      <p:pic>
        <p:nvPicPr>
          <p:cNvPr id="548" name="Google Shape;54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850" y="662725"/>
            <a:ext cx="6632000" cy="331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23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You don’t have to go too overboard with color.</a:t>
            </a:r>
            <a:endParaRPr b="1"/>
          </a:p>
        </p:txBody>
      </p:sp>
      <p:pic>
        <p:nvPicPr>
          <p:cNvPr id="554" name="Google Shape;55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801" y="457200"/>
            <a:ext cx="5148899" cy="34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Typography evokes the personality/character of the </a:t>
            </a:r>
            <a:r>
              <a:rPr b="1" lang="en" u="sng">
                <a:solidFill>
                  <a:srgbClr val="6191C2"/>
                </a:solidFill>
                <a:hlinkClick r:id="rId3"/>
              </a:rPr>
              <a:t>site.</a:t>
            </a:r>
            <a:endParaRPr b="1">
              <a:solidFill>
                <a:srgbClr val="6191C2"/>
              </a:solidFill>
            </a:endParaRPr>
          </a:p>
        </p:txBody>
      </p:sp>
      <p:pic>
        <p:nvPicPr>
          <p:cNvPr id="261" name="Google Shape;26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863" y="199700"/>
            <a:ext cx="5464276" cy="40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24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(Use #333 instead)</a:t>
            </a:r>
            <a:endParaRPr b="1"/>
          </a:p>
        </p:txBody>
      </p:sp>
      <p:sp>
        <p:nvSpPr>
          <p:cNvPr id="560" name="Google Shape;560;p124"/>
          <p:cNvSpPr txBox="1"/>
          <p:nvPr/>
        </p:nvSpPr>
        <p:spPr>
          <a:xfrm>
            <a:off x="881575" y="762000"/>
            <a:ext cx="728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Also, </a:t>
            </a:r>
            <a:r>
              <a:rPr b="1"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no one</a:t>
            </a:r>
            <a:r>
              <a:rPr lang="en" sz="24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actually uses </a:t>
            </a:r>
            <a:r>
              <a:rPr b="1"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pure black</a:t>
            </a:r>
            <a:endParaRPr b="1" sz="2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35353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25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Use Contrast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66" name="Google Shape;56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1028700"/>
            <a:ext cx="46672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26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but how do I pick </a:t>
            </a:r>
            <a:r>
              <a:rPr lang="en">
                <a:solidFill>
                  <a:srgbClr val="75C36E"/>
                </a:solidFill>
              </a:rPr>
              <a:t>a color?</a:t>
            </a:r>
            <a:endParaRPr b="0"/>
          </a:p>
        </p:txBody>
      </p:sp>
      <p:pic>
        <p:nvPicPr>
          <p:cNvPr id="572" name="Google Shape;57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650" y="1600975"/>
            <a:ext cx="681250" cy="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27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sweat it. Use </a:t>
            </a:r>
            <a:r>
              <a:rPr lang="en">
                <a:solidFill>
                  <a:srgbClr val="75C36E"/>
                </a:solidFill>
              </a:rPr>
              <a:t>coolors.co</a:t>
            </a:r>
            <a:endParaRPr>
              <a:solidFill>
                <a:srgbClr val="75C36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</a:t>
            </a:r>
            <a:r>
              <a:rPr lang="en">
                <a:solidFill>
                  <a:srgbClr val="6191C2"/>
                </a:solidFill>
              </a:rPr>
              <a:t>gradients.io</a:t>
            </a:r>
            <a:r>
              <a:rPr lang="en"/>
              <a:t> for gradients.</a:t>
            </a:r>
            <a:r>
              <a:rPr lang="en">
                <a:solidFill>
                  <a:srgbClr val="75C36E"/>
                </a:solidFill>
              </a:rPr>
              <a:t> </a:t>
            </a:r>
            <a:endParaRPr>
              <a:solidFill>
                <a:srgbClr val="75C36E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8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you know your colors?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</a:t>
            </a:r>
            <a:r>
              <a:rPr lang="en">
                <a:solidFill>
                  <a:srgbClr val="6191C2"/>
                </a:solidFill>
              </a:rPr>
              <a:t>colorbox.io</a:t>
            </a:r>
            <a:r>
              <a:rPr lang="en"/>
              <a:t> by Lyft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2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Putting it all together -- </a:t>
            </a:r>
            <a:r>
              <a:rPr b="1" lang="en" u="sng">
                <a:solidFill>
                  <a:srgbClr val="6191C2"/>
                </a:solidFill>
                <a:hlinkClick r:id="rId3"/>
              </a:rPr>
              <a:t>Discord.gg</a:t>
            </a:r>
            <a:endParaRPr b="1">
              <a:solidFill>
                <a:srgbClr val="6191C2"/>
              </a:solidFill>
            </a:endParaRPr>
          </a:p>
        </p:txBody>
      </p:sp>
      <p:pic>
        <p:nvPicPr>
          <p:cNvPr id="588" name="Google Shape;588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00" y="560650"/>
            <a:ext cx="4105924" cy="307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075" y="560650"/>
            <a:ext cx="4105924" cy="307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0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Often more than 80% of the </a:t>
            </a:r>
            <a:r>
              <a:rPr b="1" lang="en" u="sng">
                <a:solidFill>
                  <a:srgbClr val="6191C2"/>
                </a:solidFill>
                <a:hlinkClick r:id="rId3"/>
              </a:rPr>
              <a:t>information</a:t>
            </a:r>
            <a:r>
              <a:rPr b="1" lang="en"/>
              <a:t> is expressed as pure text.</a:t>
            </a:r>
            <a:endParaRPr b="1"/>
          </a:p>
        </p:txBody>
      </p:sp>
      <p:pic>
        <p:nvPicPr>
          <p:cNvPr id="267" name="Google Shape;26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450" y="152400"/>
            <a:ext cx="5543100" cy="41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1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Readability is important! Both in the way we choose our fonts,</a:t>
            </a:r>
            <a:endParaRPr b="1"/>
          </a:p>
        </p:txBody>
      </p:sp>
      <p:pic>
        <p:nvPicPr>
          <p:cNvPr id="273" name="Google Shape;27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812" y="590200"/>
            <a:ext cx="6412925" cy="34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2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. . . and in the way we use size, weight, and color to display them.</a:t>
            </a:r>
            <a:endParaRPr b="1"/>
          </a:p>
        </p:txBody>
      </p:sp>
      <p:pic>
        <p:nvPicPr>
          <p:cNvPr id="279" name="Google Shape;2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700" y="422100"/>
            <a:ext cx="4728850" cy="35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3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Conveying Emotion with Type</a:t>
            </a:r>
            <a:endParaRPr b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DD Spring 2019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DD Fall 2018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